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9" r:id="rId4"/>
    <p:sldId id="277" r:id="rId5"/>
    <p:sldId id="258" r:id="rId6"/>
    <p:sldId id="275" r:id="rId7"/>
    <p:sldId id="264" r:id="rId8"/>
    <p:sldId id="260" r:id="rId9"/>
    <p:sldId id="282" r:id="rId10"/>
    <p:sldId id="280" r:id="rId11"/>
    <p:sldId id="279" r:id="rId12"/>
    <p:sldId id="281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</p:embeddedFont>
    <p:embeddedFont>
      <p:font typeface="Open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05E2-A223-46E2-AB70-B17F3E3FD85F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57992-614A-4FD3-AB45-9EBC9BA78C5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5426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57992-614A-4FD3-AB45-9EBC9BA78C5A}" type="slidenum">
              <a:rPr lang="es-EC" smtClean="0"/>
              <a:t>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0164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12" Type="http://schemas.openxmlformats.org/officeDocument/2006/relationships/image" Target="../media/image2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microsoft.com/office/2007/relationships/hdphoto" Target="../media/hdphoto3.wdp"/><Relationship Id="rId10" Type="http://schemas.openxmlformats.org/officeDocument/2006/relationships/image" Target="../media/image24.jpg"/><Relationship Id="rId4" Type="http://schemas.openxmlformats.org/officeDocument/2006/relationships/image" Target="../media/image9.png"/><Relationship Id="rId9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microsoft.com/office/2007/relationships/hdphoto" Target="../media/hdphoto5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67"/>
                    </a14:imgEffect>
                  </a14:imgLayer>
                </a14:imgProps>
              </a:ext>
            </a:extLst>
          </a:blip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66800" y="8610600"/>
            <a:ext cx="20421600" cy="1676400"/>
          </a:xfrm>
          <a:prstGeom prst="rect">
            <a:avLst/>
          </a:prstGeom>
          <a:solidFill>
            <a:srgbClr val="F4F6FC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2403121" y="3347286"/>
            <a:ext cx="13481758" cy="3389621"/>
            <a:chOff x="0" y="2284574"/>
            <a:chExt cx="17975677" cy="4519494"/>
          </a:xfrm>
        </p:grpSpPr>
        <p:sp>
          <p:nvSpPr>
            <p:cNvPr id="5" name="TextBox 5"/>
            <p:cNvSpPr txBox="1"/>
            <p:nvPr/>
          </p:nvSpPr>
          <p:spPr>
            <a:xfrm>
              <a:off x="2112063" y="2284574"/>
              <a:ext cx="13751549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5"/>
                </a:lnSpc>
              </a:pPr>
              <a:r>
                <a:rPr lang="en-US" sz="3200" spc="320" dirty="0">
                  <a:solidFill>
                    <a:srgbClr val="F4F6FC"/>
                  </a:solidFill>
                  <a:latin typeface="Open Sans"/>
                </a:rPr>
                <a:t>INTELIGENCIA ARTIFICIAL PARA LA REACTIVACIÓN ECONÓMICA POST COVID-19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06503"/>
              <a:ext cx="17975677" cy="269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832"/>
                </a:lnSpc>
              </a:pPr>
              <a:r>
                <a:rPr lang="en-US" sz="14400" spc="-288" dirty="0">
                  <a:solidFill>
                    <a:srgbClr val="F4F6FC"/>
                  </a:solidFill>
                  <a:latin typeface="Open Sans Bold"/>
                </a:rPr>
                <a:t>ÑAMPI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-457200" y="8610600"/>
            <a:ext cx="1257301" cy="1676400"/>
          </a:xfrm>
          <a:prstGeom prst="rect">
            <a:avLst/>
          </a:prstGeom>
          <a:solidFill>
            <a:srgbClr val="233DFF"/>
          </a:solidFill>
        </p:spPr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A770140-BFB0-42FE-A7B9-0DBA8B557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79" y="405037"/>
            <a:ext cx="2247900" cy="2247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2E3F158-8D06-4E51-BF25-18CFAA44D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16" y="6884749"/>
            <a:ext cx="1428750" cy="5905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C8986C2-EFEF-47F3-AF00-90665A5D04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-15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20" r="27273" b="41332"/>
          <a:stretch/>
        </p:blipFill>
        <p:spPr>
          <a:xfrm>
            <a:off x="7239000" y="1705293"/>
            <a:ext cx="3437483" cy="14438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81200" y="-400050"/>
            <a:ext cx="17221200" cy="11087100"/>
          </a:xfrm>
          <a:prstGeom prst="rect">
            <a:avLst/>
          </a:prstGeom>
          <a:solidFill>
            <a:srgbClr val="F4F6FC">
              <a:alpha val="9803"/>
            </a:srgbClr>
          </a:solidFill>
        </p:spPr>
        <p:txBody>
          <a:bodyPr/>
          <a:lstStyle/>
          <a:p>
            <a:endParaRPr lang="es-EC" dirty="0"/>
          </a:p>
        </p:txBody>
      </p:sp>
      <p:sp>
        <p:nvSpPr>
          <p:cNvPr id="4" name="TextBox 4"/>
          <p:cNvSpPr txBox="1"/>
          <p:nvPr/>
        </p:nvSpPr>
        <p:spPr>
          <a:xfrm>
            <a:off x="9433096" y="5105642"/>
            <a:ext cx="7620000" cy="436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4800" dirty="0" err="1">
                <a:solidFill>
                  <a:srgbClr val="F4F6FC"/>
                </a:solidFill>
                <a:latin typeface="Open Sans Bold"/>
              </a:rPr>
              <a:t>Contáctanos</a:t>
            </a:r>
            <a:endParaRPr lang="en-US" sz="4800" dirty="0">
              <a:solidFill>
                <a:srgbClr val="F4F6FC"/>
              </a:solidFill>
              <a:latin typeface="Open Sans Bold"/>
            </a:endParaRPr>
          </a:p>
          <a:p>
            <a:pPr algn="r">
              <a:lnSpc>
                <a:spcPct val="150000"/>
              </a:lnSpc>
            </a:pPr>
            <a:endParaRPr lang="en-US" sz="2400" dirty="0">
              <a:solidFill>
                <a:srgbClr val="F4F6FC"/>
              </a:solidFill>
              <a:latin typeface="Open Sans Bold"/>
            </a:endParaRP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rgbClr val="F4F6FC"/>
                </a:solidFill>
                <a:latin typeface="Open Sans Bold"/>
              </a:rPr>
              <a:t>ANDREA ESCOBAR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rgbClr val="F4F6FC"/>
                </a:solidFill>
                <a:latin typeface="Open Sans Bold"/>
              </a:rPr>
              <a:t>andree_912@hotmail.com</a:t>
            </a:r>
          </a:p>
          <a:p>
            <a:pPr algn="r">
              <a:lnSpc>
                <a:spcPct val="150000"/>
              </a:lnSpc>
            </a:pPr>
            <a:endParaRPr lang="en-US" sz="2400" dirty="0">
              <a:solidFill>
                <a:srgbClr val="F4F6FC"/>
              </a:solidFill>
              <a:latin typeface="Open Sans Bold"/>
            </a:endParaRP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rgbClr val="F4F6FC"/>
                </a:solidFill>
                <a:latin typeface="Open Sans Bold"/>
              </a:rPr>
              <a:t>ALEJANDRO ROMERO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rgbClr val="F4F6FC"/>
                </a:solidFill>
                <a:latin typeface="Open Sans Bold"/>
              </a:rPr>
              <a:t>daalroar@hotmail.com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-479854"/>
            <a:ext cx="1714500" cy="3588608"/>
          </a:xfrm>
          <a:prstGeom prst="rect">
            <a:avLst/>
          </a:prstGeom>
          <a:solidFill>
            <a:srgbClr val="233DFF"/>
          </a:solidFill>
        </p:spPr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022B390-D984-4B5B-99E1-89B5E63A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80" y="6002964"/>
            <a:ext cx="2400300" cy="2400300"/>
          </a:xfrm>
          <a:prstGeom prst="rect">
            <a:avLst/>
          </a:prstGeom>
        </p:spPr>
      </p:pic>
      <p:grpSp>
        <p:nvGrpSpPr>
          <p:cNvPr id="10" name="Group 3">
            <a:extLst>
              <a:ext uri="{FF2B5EF4-FFF2-40B4-BE49-F238E27FC236}">
                <a16:creationId xmlns:a16="http://schemas.microsoft.com/office/drawing/2014/main" id="{00F058E5-1C3C-4C27-83E5-A6B902A4FD59}"/>
              </a:ext>
            </a:extLst>
          </p:cNvPr>
          <p:cNvGrpSpPr/>
          <p:nvPr/>
        </p:nvGrpSpPr>
        <p:grpSpPr>
          <a:xfrm>
            <a:off x="3295650" y="962922"/>
            <a:ext cx="12477750" cy="3393234"/>
            <a:chOff x="0" y="0"/>
            <a:chExt cx="9848322" cy="4524312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9B87DAF-0A37-4CA0-A37A-6C35A869331D}"/>
                </a:ext>
              </a:extLst>
            </p:cNvPr>
            <p:cNvSpPr txBox="1"/>
            <p:nvPr/>
          </p:nvSpPr>
          <p:spPr>
            <a:xfrm>
              <a:off x="0" y="0"/>
              <a:ext cx="9644473" cy="4411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F4F6FC"/>
                  </a:solidFill>
                  <a:latin typeface="Open Sans Bold"/>
                </a:rPr>
                <a:t>Visita</a:t>
              </a:r>
              <a:r>
                <a:rPr lang="en-US" sz="7200" dirty="0">
                  <a:solidFill>
                    <a:srgbClr val="F4F6FC"/>
                  </a:solidFill>
                  <a:latin typeface="Open Sans Bold"/>
                </a:rPr>
                <a:t> </a:t>
              </a:r>
              <a:r>
                <a:rPr lang="en-US" sz="7200" dirty="0" err="1">
                  <a:solidFill>
                    <a:srgbClr val="F4F6FC"/>
                  </a:solidFill>
                  <a:latin typeface="Open Sans Bold"/>
                </a:rPr>
                <a:t>nuestra</a:t>
              </a:r>
              <a:r>
                <a:rPr lang="en-US" sz="7200" dirty="0">
                  <a:solidFill>
                    <a:srgbClr val="F4F6FC"/>
                  </a:solidFill>
                  <a:latin typeface="Open Sans Bold"/>
                </a:rPr>
                <a:t> </a:t>
              </a:r>
              <a:r>
                <a:rPr lang="en-US" sz="7200" dirty="0" err="1">
                  <a:solidFill>
                    <a:srgbClr val="F4F6FC"/>
                  </a:solidFill>
                  <a:latin typeface="Open Sans Bold"/>
                </a:rPr>
                <a:t>plataforma</a:t>
              </a:r>
              <a:r>
                <a:rPr lang="en-US" sz="7200" dirty="0">
                  <a:solidFill>
                    <a:srgbClr val="F4F6FC"/>
                  </a:solidFill>
                  <a:latin typeface="Open Sans Bold"/>
                </a:rPr>
                <a:t> </a:t>
              </a:r>
              <a:r>
                <a:rPr lang="en-US" sz="7200" dirty="0" err="1">
                  <a:solidFill>
                    <a:srgbClr val="F4F6FC"/>
                  </a:solidFill>
                  <a:latin typeface="Open Sans Bold"/>
                </a:rPr>
                <a:t>en</a:t>
              </a:r>
              <a:r>
                <a:rPr lang="en-US" sz="7200" dirty="0">
                  <a:solidFill>
                    <a:srgbClr val="F4F6FC"/>
                  </a:solidFill>
                  <a:latin typeface="Open Sans Bold"/>
                </a:rPr>
                <a:t>:</a:t>
              </a:r>
            </a:p>
            <a:p>
              <a:pPr>
                <a:lnSpc>
                  <a:spcPts val="8640"/>
                </a:lnSpc>
              </a:pPr>
              <a:endParaRPr lang="en-US" sz="7200" dirty="0">
                <a:solidFill>
                  <a:srgbClr val="F4F6FC"/>
                </a:solidFill>
                <a:latin typeface="Open Sans Bold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1863B265-7D72-41B7-A4C9-7D2F7AD1AABC}"/>
                </a:ext>
              </a:extLst>
            </p:cNvPr>
            <p:cNvSpPr txBox="1"/>
            <p:nvPr/>
          </p:nvSpPr>
          <p:spPr>
            <a:xfrm>
              <a:off x="203849" y="3293205"/>
              <a:ext cx="9644473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s-EC" sz="6000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http://habifai.com/</a:t>
              </a:r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8ABDBC1C-EBD6-4748-94B3-B8CE7904B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20" r="27273" b="41332"/>
          <a:stretch/>
        </p:blipFill>
        <p:spPr>
          <a:xfrm>
            <a:off x="7425258" y="6620316"/>
            <a:ext cx="3437483" cy="14438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9854"/>
            <a:ext cx="1714500" cy="3588608"/>
          </a:xfrm>
          <a:prstGeom prst="rect">
            <a:avLst/>
          </a:prstGeom>
          <a:solidFill>
            <a:srgbClr val="233DFF"/>
          </a:solidFill>
        </p:spPr>
      </p:sp>
      <p:sp>
        <p:nvSpPr>
          <p:cNvPr id="5" name="AutoShape 5"/>
          <p:cNvSpPr/>
          <p:nvPr/>
        </p:nvSpPr>
        <p:spPr>
          <a:xfrm>
            <a:off x="1641123" y="-490245"/>
            <a:ext cx="17221200" cy="11087100"/>
          </a:xfrm>
          <a:prstGeom prst="rect">
            <a:avLst/>
          </a:prstGeom>
          <a:solidFill>
            <a:srgbClr val="F4F6FC">
              <a:alpha val="9803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3200400" y="405037"/>
            <a:ext cx="13253155" cy="2090684"/>
            <a:chOff x="0" y="0"/>
            <a:chExt cx="17670873" cy="2787579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7670873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F4F6FC"/>
                  </a:solidFill>
                  <a:latin typeface="Open Sans Bold"/>
                </a:rPr>
                <a:t>Conoce</a:t>
              </a:r>
              <a:r>
                <a:rPr lang="en-US" sz="7200" dirty="0">
                  <a:solidFill>
                    <a:srgbClr val="F4F6FC"/>
                  </a:solidFill>
                  <a:latin typeface="Open Sans Bold"/>
                </a:rPr>
                <a:t> al </a:t>
              </a:r>
              <a:r>
                <a:rPr lang="en-US" sz="7200" dirty="0" err="1">
                  <a:solidFill>
                    <a:srgbClr val="F4F6FC"/>
                  </a:solidFill>
                  <a:latin typeface="Open Sans Bold"/>
                </a:rPr>
                <a:t>equipo</a:t>
              </a:r>
              <a:endParaRPr lang="en-US" sz="7200" dirty="0">
                <a:solidFill>
                  <a:srgbClr val="F4F6FC"/>
                </a:solidFill>
                <a:latin typeface="Open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25599" y="2052335"/>
              <a:ext cx="14419677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252" dirty="0">
                  <a:solidFill>
                    <a:srgbClr val="F4F6FC"/>
                  </a:solidFill>
                  <a:latin typeface="Open Sans Bold"/>
                </a:rPr>
                <a:t>ÑAMPI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1836" y="6720271"/>
            <a:ext cx="456635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 lang="en-US" sz="3000" spc="60" dirty="0">
              <a:solidFill>
                <a:srgbClr val="F4F6FC"/>
              </a:solidFill>
              <a:latin typeface="Open Sans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C34EE84E-E636-49C4-BE05-F90F348AE360}"/>
              </a:ext>
            </a:extLst>
          </p:cNvPr>
          <p:cNvSpPr txBox="1"/>
          <p:nvPr/>
        </p:nvSpPr>
        <p:spPr>
          <a:xfrm rot="-5400000">
            <a:off x="-1966949" y="6698416"/>
            <a:ext cx="5595058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44" dirty="0">
                <a:solidFill>
                  <a:srgbClr val="F4F6FC"/>
                </a:solidFill>
                <a:latin typeface="Open Sans"/>
              </a:rPr>
              <a:t>ÑAMPI• 2020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898E4F25-0C1F-444A-B2B2-5ECBB28E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79" y="405037"/>
            <a:ext cx="2247900" cy="22479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30FB574-164F-43B4-B2C6-F7A5778026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20" r="27273" b="41332"/>
          <a:stretch/>
        </p:blipFill>
        <p:spPr>
          <a:xfrm rot="16200000">
            <a:off x="-1163174" y="1175295"/>
            <a:ext cx="4052969" cy="170237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84F4516-1F1D-4BAA-B401-09E30ECBEC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39898"/>
          <a:stretch/>
        </p:blipFill>
        <p:spPr>
          <a:xfrm>
            <a:off x="2707366" y="2870776"/>
            <a:ext cx="2210368" cy="2210368"/>
          </a:xfrm>
          <a:prstGeom prst="ellipse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4022536-B189-4E13-BE49-4776A2E538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18102"/>
          <a:stretch/>
        </p:blipFill>
        <p:spPr>
          <a:xfrm>
            <a:off x="4513724" y="6502340"/>
            <a:ext cx="2212848" cy="2212848"/>
          </a:xfrm>
          <a:prstGeom prst="ellipse">
            <a:avLst/>
          </a:prstGeom>
        </p:spPr>
      </p:pic>
      <p:sp>
        <p:nvSpPr>
          <p:cNvPr id="30" name="TextBox 10">
            <a:extLst>
              <a:ext uri="{FF2B5EF4-FFF2-40B4-BE49-F238E27FC236}">
                <a16:creationId xmlns:a16="http://schemas.microsoft.com/office/drawing/2014/main" id="{CAC774B9-445B-4CE8-BDBB-1BA8EDF07AC6}"/>
              </a:ext>
            </a:extLst>
          </p:cNvPr>
          <p:cNvSpPr txBox="1"/>
          <p:nvPr/>
        </p:nvSpPr>
        <p:spPr>
          <a:xfrm>
            <a:off x="3291207" y="8871230"/>
            <a:ext cx="4566358" cy="104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EDISSON </a:t>
            </a:r>
          </a:p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ROMERO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7F0D8941-6A59-495C-8843-ADA2C77306F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764996" y="2913033"/>
            <a:ext cx="2212848" cy="2212848"/>
          </a:xfrm>
          <a:prstGeom prst="ellipse">
            <a:avLst/>
          </a:prstGeom>
        </p:spPr>
      </p:pic>
      <p:sp>
        <p:nvSpPr>
          <p:cNvPr id="33" name="TextBox 10">
            <a:extLst>
              <a:ext uri="{FF2B5EF4-FFF2-40B4-BE49-F238E27FC236}">
                <a16:creationId xmlns:a16="http://schemas.microsoft.com/office/drawing/2014/main" id="{798B22C3-1877-469A-BC3C-C96EEC49E9E2}"/>
              </a:ext>
            </a:extLst>
          </p:cNvPr>
          <p:cNvSpPr txBox="1"/>
          <p:nvPr/>
        </p:nvSpPr>
        <p:spPr>
          <a:xfrm>
            <a:off x="5629276" y="5265541"/>
            <a:ext cx="4566358" cy="104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JONATHAN MONTALUISA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785136F-791D-473F-AFA7-45E5AFD3C2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14549" r="-2439" b="21525"/>
          <a:stretch/>
        </p:blipFill>
        <p:spPr>
          <a:xfrm>
            <a:off x="14885217" y="2781300"/>
            <a:ext cx="2212848" cy="2212848"/>
          </a:xfrm>
          <a:prstGeom prst="ellipse">
            <a:avLst/>
          </a:prstGeom>
        </p:spPr>
      </p:pic>
      <p:sp>
        <p:nvSpPr>
          <p:cNvPr id="36" name="TextBox 10">
            <a:extLst>
              <a:ext uri="{FF2B5EF4-FFF2-40B4-BE49-F238E27FC236}">
                <a16:creationId xmlns:a16="http://schemas.microsoft.com/office/drawing/2014/main" id="{410F787D-D45E-4854-9A37-2A4975B1BFE8}"/>
              </a:ext>
            </a:extLst>
          </p:cNvPr>
          <p:cNvSpPr txBox="1"/>
          <p:nvPr/>
        </p:nvSpPr>
        <p:spPr>
          <a:xfrm>
            <a:off x="13744157" y="5183383"/>
            <a:ext cx="4566358" cy="104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KEVIN </a:t>
            </a:r>
          </a:p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ROMERO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086D148A-2A7E-4686-83EF-4A488665D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631" y="6414239"/>
            <a:ext cx="2212848" cy="2212848"/>
          </a:xfrm>
          <a:prstGeom prst="ellipse">
            <a:avLst/>
          </a:prstGeom>
        </p:spPr>
      </p:pic>
      <p:sp>
        <p:nvSpPr>
          <p:cNvPr id="39" name="TextBox 10">
            <a:extLst>
              <a:ext uri="{FF2B5EF4-FFF2-40B4-BE49-F238E27FC236}">
                <a16:creationId xmlns:a16="http://schemas.microsoft.com/office/drawing/2014/main" id="{0C15FB0C-D3B1-4F0C-AF35-26DAA2A6337B}"/>
              </a:ext>
            </a:extLst>
          </p:cNvPr>
          <p:cNvSpPr txBox="1"/>
          <p:nvPr/>
        </p:nvSpPr>
        <p:spPr>
          <a:xfrm>
            <a:off x="7512543" y="8871230"/>
            <a:ext cx="4566358" cy="104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LUIS </a:t>
            </a:r>
          </a:p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PAZ Y MIÑO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0ECEDDDB-A9DE-490A-8A55-44C15E9C5F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t="24163" r="-449" b="915"/>
          <a:stretch/>
        </p:blipFill>
        <p:spPr>
          <a:xfrm>
            <a:off x="12850656" y="6326138"/>
            <a:ext cx="2212848" cy="2212848"/>
          </a:xfrm>
          <a:prstGeom prst="ellipse">
            <a:avLst/>
          </a:prstGeom>
        </p:spPr>
      </p:pic>
      <p:sp>
        <p:nvSpPr>
          <p:cNvPr id="42" name="TextBox 10">
            <a:extLst>
              <a:ext uri="{FF2B5EF4-FFF2-40B4-BE49-F238E27FC236}">
                <a16:creationId xmlns:a16="http://schemas.microsoft.com/office/drawing/2014/main" id="{76E4C8B0-4D4A-4FB5-A015-A12FE690F299}"/>
              </a:ext>
            </a:extLst>
          </p:cNvPr>
          <p:cNvSpPr txBox="1"/>
          <p:nvPr/>
        </p:nvSpPr>
        <p:spPr>
          <a:xfrm>
            <a:off x="11832606" y="8714535"/>
            <a:ext cx="4566358" cy="104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ROBERTO BOHÓRQUEZ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0CE983F0-FCF1-42F8-AE08-71F15FE9FD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7" t="3152" r="1891" b="40636"/>
          <a:stretch/>
        </p:blipFill>
        <p:spPr>
          <a:xfrm>
            <a:off x="10825106" y="2826038"/>
            <a:ext cx="2212848" cy="2212848"/>
          </a:xfrm>
          <a:prstGeom prst="ellipse">
            <a:avLst/>
          </a:prstGeom>
        </p:spPr>
      </p:pic>
      <p:sp>
        <p:nvSpPr>
          <p:cNvPr id="45" name="TextBox 10">
            <a:extLst>
              <a:ext uri="{FF2B5EF4-FFF2-40B4-BE49-F238E27FC236}">
                <a16:creationId xmlns:a16="http://schemas.microsoft.com/office/drawing/2014/main" id="{8FEB2293-8F9C-4C1B-A664-80831622FB17}"/>
              </a:ext>
            </a:extLst>
          </p:cNvPr>
          <p:cNvSpPr txBox="1"/>
          <p:nvPr/>
        </p:nvSpPr>
        <p:spPr>
          <a:xfrm>
            <a:off x="9686716" y="5224462"/>
            <a:ext cx="4566358" cy="104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ANDREA </a:t>
            </a:r>
          </a:p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ESCOBAR</a:t>
            </a: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49246EDE-C59F-4925-A068-EA37898530DB}"/>
              </a:ext>
            </a:extLst>
          </p:cNvPr>
          <p:cNvSpPr txBox="1"/>
          <p:nvPr/>
        </p:nvSpPr>
        <p:spPr>
          <a:xfrm>
            <a:off x="1571836" y="5306620"/>
            <a:ext cx="4566358" cy="104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320" dirty="0">
                <a:solidFill>
                  <a:srgbClr val="F4F6FC"/>
                </a:solidFill>
                <a:latin typeface="Open Sans"/>
              </a:rPr>
              <a:t>ALEJANDRO ROMERO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ED6DAA6-EF1E-43E5-B9AB-B072EACB1AA0}"/>
              </a:ext>
            </a:extLst>
          </p:cNvPr>
          <p:cNvCxnSpPr/>
          <p:nvPr/>
        </p:nvCxnSpPr>
        <p:spPr>
          <a:xfrm>
            <a:off x="8610600" y="1333500"/>
            <a:ext cx="0" cy="585216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A6CDA36-A4BE-4083-B8C2-2276B14BA28E}"/>
              </a:ext>
            </a:extLst>
          </p:cNvPr>
          <p:cNvCxnSpPr>
            <a:cxnSpLocks/>
          </p:cNvCxnSpPr>
          <p:nvPr/>
        </p:nvCxnSpPr>
        <p:spPr>
          <a:xfrm>
            <a:off x="1143000" y="4076700"/>
            <a:ext cx="160020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43CDACB-D11C-4AB8-9D2A-917D841BE5AD}"/>
              </a:ext>
            </a:extLst>
          </p:cNvPr>
          <p:cNvCxnSpPr>
            <a:cxnSpLocks/>
          </p:cNvCxnSpPr>
          <p:nvPr/>
        </p:nvCxnSpPr>
        <p:spPr>
          <a:xfrm>
            <a:off x="1226127" y="7200900"/>
            <a:ext cx="160020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6838CE3F-B9CF-48C5-9848-126BAA25BD59}"/>
              </a:ext>
            </a:extLst>
          </p:cNvPr>
          <p:cNvSpPr/>
          <p:nvPr/>
        </p:nvSpPr>
        <p:spPr>
          <a:xfrm>
            <a:off x="1371600" y="1333500"/>
            <a:ext cx="914400" cy="914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844D02-5525-4B8B-B895-CFF423A4DE0B}"/>
              </a:ext>
            </a:extLst>
          </p:cNvPr>
          <p:cNvSpPr txBox="1"/>
          <p:nvPr/>
        </p:nvSpPr>
        <p:spPr>
          <a:xfrm>
            <a:off x="7271932" y="419100"/>
            <a:ext cx="267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4400" b="1" dirty="0">
                <a:latin typeface="Century Gothic" panose="020B0502020202020204" pitchFamily="34" charset="0"/>
              </a:rPr>
              <a:t>CLUSTERS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2EDA5AC-04B5-4657-9DF5-1401F80C46B5}"/>
              </a:ext>
            </a:extLst>
          </p:cNvPr>
          <p:cNvSpPr txBox="1"/>
          <p:nvPr/>
        </p:nvSpPr>
        <p:spPr>
          <a:xfrm>
            <a:off x="3505200" y="133350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entury Gothic" panose="020B0502020202020204" pitchFamily="34" charset="0"/>
              </a:rPr>
              <a:t>USUARIO 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3A983CE-DF1D-4892-BFC2-7000DA910111}"/>
              </a:ext>
            </a:extLst>
          </p:cNvPr>
          <p:cNvSpPr txBox="1"/>
          <p:nvPr/>
        </p:nvSpPr>
        <p:spPr>
          <a:xfrm>
            <a:off x="5879093" y="1352366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670EAF8-BC52-48B1-A824-9F111FAAF2DF}"/>
              </a:ext>
            </a:extLst>
          </p:cNvPr>
          <p:cNvSpPr txBox="1"/>
          <p:nvPr/>
        </p:nvSpPr>
        <p:spPr>
          <a:xfrm>
            <a:off x="3513926" y="2229684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entury Gothic" panose="020B0502020202020204" pitchFamily="34" charset="0"/>
              </a:rPr>
              <a:t>USUARIO C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46267F5-84E4-4DBF-829B-A4215765D1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91" y="1146064"/>
            <a:ext cx="627791" cy="6277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B9714BE-1558-42A0-BE9B-2815F55DDF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91" y="1589189"/>
            <a:ext cx="627791" cy="62779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0ABAB1A-EF00-4622-8765-8AEE1A0D0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91" y="2100455"/>
            <a:ext cx="627791" cy="627791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BB564801-2CCD-4801-9A91-956146EB735E}"/>
              </a:ext>
            </a:extLst>
          </p:cNvPr>
          <p:cNvSpPr txBox="1"/>
          <p:nvPr/>
        </p:nvSpPr>
        <p:spPr>
          <a:xfrm>
            <a:off x="3519055" y="173528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entury Gothic" panose="020B0502020202020204" pitchFamily="34" charset="0"/>
              </a:rPr>
              <a:t>USUARIO B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6F723FE-9C6F-4740-A6D7-6C8CB616958B}"/>
              </a:ext>
            </a:extLst>
          </p:cNvPr>
          <p:cNvSpPr txBox="1"/>
          <p:nvPr/>
        </p:nvSpPr>
        <p:spPr>
          <a:xfrm>
            <a:off x="13419357" y="182824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En hasta 4 intentos.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En su domicilio.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Lo recibe por la media tarde.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Los primeros días de la semana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0FB8B54-791B-4476-9845-4C011E2783E0}"/>
              </a:ext>
            </a:extLst>
          </p:cNvPr>
          <p:cNvSpPr/>
          <p:nvPr/>
        </p:nvSpPr>
        <p:spPr>
          <a:xfrm>
            <a:off x="9242736" y="1450703"/>
            <a:ext cx="914400" cy="9144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C47FC7A-B38C-4FD0-8FFA-2BD0F7EE58D8}"/>
              </a:ext>
            </a:extLst>
          </p:cNvPr>
          <p:cNvSpPr txBox="1"/>
          <p:nvPr/>
        </p:nvSpPr>
        <p:spPr>
          <a:xfrm>
            <a:off x="11376336" y="145070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entury Gothic" panose="020B0502020202020204" pitchFamily="34" charset="0"/>
              </a:rPr>
              <a:t>USUARIO D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751DF2-50EB-419F-9E2E-86282AF9BB7C}"/>
              </a:ext>
            </a:extLst>
          </p:cNvPr>
          <p:cNvSpPr txBox="1"/>
          <p:nvPr/>
        </p:nvSpPr>
        <p:spPr>
          <a:xfrm>
            <a:off x="13750229" y="146956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A5698F20-253F-480D-B4B2-F10B340CD8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827" y="1263267"/>
            <a:ext cx="627791" cy="627791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2375B17E-2DC6-4210-8812-BF4378BBF7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827" y="1706392"/>
            <a:ext cx="627791" cy="627791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D22FE2A-088C-4452-BD0A-69E17D10F18A}"/>
              </a:ext>
            </a:extLst>
          </p:cNvPr>
          <p:cNvSpPr txBox="1"/>
          <p:nvPr/>
        </p:nvSpPr>
        <p:spPr>
          <a:xfrm>
            <a:off x="11390191" y="185248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entury Gothic" panose="020B0502020202020204" pitchFamily="34" charset="0"/>
              </a:rPr>
              <a:t>USUARIO G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915DBA3-1481-4825-BB0C-5D9C1A456A24}"/>
              </a:ext>
            </a:extLst>
          </p:cNvPr>
          <p:cNvSpPr txBox="1"/>
          <p:nvPr/>
        </p:nvSpPr>
        <p:spPr>
          <a:xfrm>
            <a:off x="5367522" y="1734978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En un solo intento.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En su lugar de trabajo.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Envía documentos.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Lo recibe por la mañana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Los primeros días de la semana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B45416F-412E-49D9-96FB-FAC05C6DF849}"/>
              </a:ext>
            </a:extLst>
          </p:cNvPr>
          <p:cNvSpPr txBox="1"/>
          <p:nvPr/>
        </p:nvSpPr>
        <p:spPr>
          <a:xfrm>
            <a:off x="5575930" y="4725795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En hasta 3 intentos.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En su domicilio.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Envía paquetes medianos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Lo recibe por la tarde.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Los últimos días de la semana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E0894F6E-1BD0-4945-9C17-3C4094B9351D}"/>
              </a:ext>
            </a:extLst>
          </p:cNvPr>
          <p:cNvSpPr/>
          <p:nvPr/>
        </p:nvSpPr>
        <p:spPr>
          <a:xfrm>
            <a:off x="1399309" y="4348258"/>
            <a:ext cx="914400" cy="914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129E39E-ADD5-4F06-86B0-A8DC2F4E167B}"/>
              </a:ext>
            </a:extLst>
          </p:cNvPr>
          <p:cNvSpPr txBox="1"/>
          <p:nvPr/>
        </p:nvSpPr>
        <p:spPr>
          <a:xfrm>
            <a:off x="5906802" y="4367124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6A9CD171-8A1B-4E80-A1FA-004AE21625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00" y="4603947"/>
            <a:ext cx="627791" cy="62779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FB582B81-0B87-45BF-90CE-F14213A5B15F}"/>
              </a:ext>
            </a:extLst>
          </p:cNvPr>
          <p:cNvSpPr txBox="1"/>
          <p:nvPr/>
        </p:nvSpPr>
        <p:spPr>
          <a:xfrm>
            <a:off x="3546764" y="475004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entury Gothic" panose="020B0502020202020204" pitchFamily="34" charset="0"/>
              </a:rPr>
              <a:t>USUARIO F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F851508-CA9C-47A3-A722-A292A97FCBF8}"/>
              </a:ext>
            </a:extLst>
          </p:cNvPr>
          <p:cNvSpPr txBox="1"/>
          <p:nvPr/>
        </p:nvSpPr>
        <p:spPr>
          <a:xfrm>
            <a:off x="13419357" y="4709725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En hasta 3 intentos.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En su domicilio.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Envía paquetes medianos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Lo recibe por la tarde.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Los últimos días de la semana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A7407AF4-AEE6-4906-AF58-21CB6703E94E}"/>
              </a:ext>
            </a:extLst>
          </p:cNvPr>
          <p:cNvSpPr/>
          <p:nvPr/>
        </p:nvSpPr>
        <p:spPr>
          <a:xfrm>
            <a:off x="9242736" y="4332188"/>
            <a:ext cx="914400" cy="914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325BAB74-2143-4478-B349-382547DB33FD}"/>
              </a:ext>
            </a:extLst>
          </p:cNvPr>
          <p:cNvSpPr txBox="1"/>
          <p:nvPr/>
        </p:nvSpPr>
        <p:spPr>
          <a:xfrm>
            <a:off x="13750229" y="4351054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71CDF4B9-57CA-462C-8157-E1E07FFEC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827" y="4587877"/>
            <a:ext cx="627791" cy="627791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D5D012C4-C6CB-4CF0-AD82-EB45AA604BB6}"/>
              </a:ext>
            </a:extLst>
          </p:cNvPr>
          <p:cNvSpPr txBox="1"/>
          <p:nvPr/>
        </p:nvSpPr>
        <p:spPr>
          <a:xfrm>
            <a:off x="11390191" y="4733970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entury Gothic" panose="020B0502020202020204" pitchFamily="34" charset="0"/>
              </a:rPr>
              <a:t>USUARIO E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14267D-FDB5-47C9-ACB6-0D960ED87D72}"/>
              </a:ext>
            </a:extLst>
          </p:cNvPr>
          <p:cNvSpPr txBox="1"/>
          <p:nvPr/>
        </p:nvSpPr>
        <p:spPr>
          <a:xfrm>
            <a:off x="9955720" y="7716161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En hasta 6 intentos.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Envía paquetes medianos.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Envía documentos.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Lo recibe por la media mañana.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Los últimos días de la semana</a:t>
            </a: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B700B531-78F5-45DF-8E41-2B21C9375B2B}"/>
              </a:ext>
            </a:extLst>
          </p:cNvPr>
          <p:cNvSpPr/>
          <p:nvPr/>
        </p:nvSpPr>
        <p:spPr>
          <a:xfrm>
            <a:off x="5779099" y="7338624"/>
            <a:ext cx="914400" cy="914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CD457DB-3947-45D4-AFA9-67B299E5495B}"/>
              </a:ext>
            </a:extLst>
          </p:cNvPr>
          <p:cNvSpPr txBox="1"/>
          <p:nvPr/>
        </p:nvSpPr>
        <p:spPr>
          <a:xfrm>
            <a:off x="10286592" y="7357490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1FEAE8F8-C935-40E3-832C-DEA84AF40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90" y="7594313"/>
            <a:ext cx="627791" cy="627791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4DC8BDEF-F887-4CF2-9591-270112D01D33}"/>
              </a:ext>
            </a:extLst>
          </p:cNvPr>
          <p:cNvSpPr txBox="1"/>
          <p:nvPr/>
        </p:nvSpPr>
        <p:spPr>
          <a:xfrm>
            <a:off x="8196590" y="774040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entury Gothic" panose="020B0502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67019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7200" y="-723900"/>
            <a:ext cx="723901" cy="11010900"/>
          </a:xfrm>
          <a:prstGeom prst="rect">
            <a:avLst/>
          </a:prstGeom>
          <a:solidFill>
            <a:srgbClr val="233D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999"/>
          </a:blip>
          <a:srcRect t="5552" b="5552"/>
          <a:stretch>
            <a:fillRect/>
          </a:stretch>
        </p:blipFill>
        <p:spPr>
          <a:xfrm>
            <a:off x="266701" y="0"/>
            <a:ext cx="18509438" cy="10972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317771" y="2482104"/>
            <a:ext cx="7652458" cy="5447731"/>
            <a:chOff x="0" y="0"/>
            <a:chExt cx="10203277" cy="7263642"/>
          </a:xfrm>
        </p:grpSpPr>
        <p:sp>
          <p:nvSpPr>
            <p:cNvPr id="5" name="TextBox 5"/>
            <p:cNvSpPr txBox="1"/>
            <p:nvPr/>
          </p:nvSpPr>
          <p:spPr>
            <a:xfrm>
              <a:off x="0" y="4936024"/>
              <a:ext cx="10203277" cy="679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20" dirty="0">
                  <a:solidFill>
                    <a:srgbClr val="F4F6FC"/>
                  </a:solidFill>
                  <a:latin typeface="Open Sans"/>
                </a:rPr>
                <a:t>TASA DE CRECIMIENTO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0203277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252" dirty="0">
                  <a:solidFill>
                    <a:srgbClr val="F4F6FC"/>
                  </a:solidFill>
                  <a:latin typeface="Open Sans Bold"/>
                </a:rPr>
                <a:t>USO DE PLATAFORMAS DIGITALES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37890"/>
              <a:ext cx="10203277" cy="2120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0"/>
                </a:lnSpc>
              </a:pPr>
              <a:r>
                <a:rPr lang="en-US" sz="12000" spc="-240" dirty="0">
                  <a:solidFill>
                    <a:srgbClr val="F4F6FC"/>
                  </a:solidFill>
                  <a:latin typeface="Open Sans Bold"/>
                </a:rPr>
                <a:t>23%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554131"/>
              <a:ext cx="10203277" cy="709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60" dirty="0" err="1">
                  <a:solidFill>
                    <a:srgbClr val="F4F6FC"/>
                  </a:solidFill>
                  <a:latin typeface="Open Sans"/>
                </a:rPr>
                <a:t>Después</a:t>
              </a:r>
              <a:r>
                <a:rPr lang="en-US" sz="3000" spc="60" dirty="0">
                  <a:solidFill>
                    <a:srgbClr val="F4F6FC"/>
                  </a:solidFill>
                  <a:latin typeface="Open Sans"/>
                </a:rPr>
                <a:t> del COVID-19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01EC46B4-C505-4196-A403-5BF6F01A6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79" y="405037"/>
            <a:ext cx="22479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9854"/>
            <a:ext cx="1714500" cy="3588608"/>
          </a:xfrm>
          <a:prstGeom prst="rect">
            <a:avLst/>
          </a:prstGeom>
          <a:solidFill>
            <a:srgbClr val="233DFF"/>
          </a:solidFill>
        </p:spPr>
      </p:sp>
      <p:sp>
        <p:nvSpPr>
          <p:cNvPr id="4" name="AutoShape 4"/>
          <p:cNvSpPr/>
          <p:nvPr/>
        </p:nvSpPr>
        <p:spPr>
          <a:xfrm>
            <a:off x="8451039" y="-152400"/>
            <a:ext cx="10172700" cy="10591800"/>
          </a:xfrm>
          <a:prstGeom prst="rect">
            <a:avLst/>
          </a:prstGeom>
          <a:solidFill>
            <a:srgbClr val="F4F6FC">
              <a:alpha val="9803"/>
            </a:srgbClr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80000"/>
          </a:blip>
          <a:srcRect l="17203" r="17203"/>
          <a:stretch>
            <a:fillRect/>
          </a:stretch>
        </p:blipFill>
        <p:spPr>
          <a:xfrm>
            <a:off x="1714500" y="0"/>
            <a:ext cx="6736539" cy="10553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-1966949" y="6698416"/>
            <a:ext cx="5595058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44" dirty="0">
                <a:solidFill>
                  <a:srgbClr val="F4F6FC"/>
                </a:solidFill>
                <a:latin typeface="Open Sans"/>
              </a:rPr>
              <a:t>ÑAMPI• 2020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3BB77D-7D42-44C5-A215-EEF940D09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804" y="3467100"/>
            <a:ext cx="5715000" cy="381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80E2555-665B-4525-8C13-47C66089B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79" y="405037"/>
            <a:ext cx="2247900" cy="2247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03C1CF-0DCF-4158-B55C-F54D85360C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20" r="27273" b="41332"/>
          <a:stretch/>
        </p:blipFill>
        <p:spPr>
          <a:xfrm rot="16200000">
            <a:off x="-1163174" y="1175295"/>
            <a:ext cx="4052969" cy="1702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9854"/>
            <a:ext cx="1714500" cy="3588608"/>
          </a:xfrm>
          <a:prstGeom prst="rect">
            <a:avLst/>
          </a:prstGeom>
          <a:solidFill>
            <a:srgbClr val="233DFF"/>
          </a:solidFill>
        </p:spPr>
      </p:sp>
      <p:sp>
        <p:nvSpPr>
          <p:cNvPr id="5" name="AutoShape 5"/>
          <p:cNvSpPr/>
          <p:nvPr/>
        </p:nvSpPr>
        <p:spPr>
          <a:xfrm>
            <a:off x="1600200" y="-400050"/>
            <a:ext cx="17221200" cy="11087100"/>
          </a:xfrm>
          <a:prstGeom prst="rect">
            <a:avLst/>
          </a:prstGeom>
          <a:solidFill>
            <a:srgbClr val="F4F6FC">
              <a:alpha val="9803"/>
            </a:srgbClr>
          </a:solidFill>
        </p:spPr>
      </p:sp>
      <p:sp>
        <p:nvSpPr>
          <p:cNvPr id="6" name="TextBox 6"/>
          <p:cNvSpPr txBox="1"/>
          <p:nvPr/>
        </p:nvSpPr>
        <p:spPr>
          <a:xfrm>
            <a:off x="4091867" y="1127533"/>
            <a:ext cx="11233858" cy="107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4"/>
              </a:lnSpc>
            </a:pPr>
            <a:r>
              <a:rPr lang="en-US" sz="6400" spc="64" dirty="0" err="1">
                <a:solidFill>
                  <a:srgbClr val="F4F6FC"/>
                </a:solidFill>
                <a:latin typeface="Open Sans"/>
              </a:rPr>
              <a:t>Programa</a:t>
            </a:r>
            <a:r>
              <a:rPr lang="en-US" sz="6400" spc="64" dirty="0">
                <a:solidFill>
                  <a:srgbClr val="F4F6FC"/>
                </a:solidFill>
                <a:latin typeface="Open Sans"/>
              </a:rPr>
              <a:t> </a:t>
            </a:r>
            <a:r>
              <a:rPr lang="en-US" sz="6400" spc="64" dirty="0" err="1">
                <a:solidFill>
                  <a:srgbClr val="F4F6FC"/>
                </a:solidFill>
                <a:latin typeface="Open Sans"/>
              </a:rPr>
              <a:t>más</a:t>
            </a:r>
            <a:r>
              <a:rPr lang="en-US" sz="6400" spc="64" dirty="0">
                <a:solidFill>
                  <a:srgbClr val="F4F6FC"/>
                </a:solidFill>
                <a:latin typeface="Open Sans"/>
              </a:rPr>
              <a:t> </a:t>
            </a:r>
            <a:r>
              <a:rPr lang="en-US" sz="6400" spc="64" dirty="0" err="1">
                <a:solidFill>
                  <a:srgbClr val="F4F6FC"/>
                </a:solidFill>
                <a:latin typeface="Open Sans"/>
              </a:rPr>
              <a:t>usado</a:t>
            </a:r>
            <a:endParaRPr lang="en-US" sz="6400" spc="64" dirty="0">
              <a:solidFill>
                <a:srgbClr val="F4F6FC"/>
              </a:solidFill>
              <a:latin typeface="Open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7467600" y="6518264"/>
            <a:ext cx="3804358" cy="1162705"/>
            <a:chOff x="0" y="-28575"/>
            <a:chExt cx="5072477" cy="155027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5072477" cy="679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s-EC" sz="3200" spc="320">
                  <a:solidFill>
                    <a:srgbClr val="F4F6FC"/>
                  </a:solidFill>
                  <a:latin typeface="Open Sans"/>
                </a:rPr>
                <a:t>EXCEL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45302"/>
              <a:ext cx="5072477" cy="576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s-EC" sz="2600" spc="52">
                  <a:solidFill>
                    <a:srgbClr val="F4F6FC"/>
                  </a:solidFill>
                  <a:latin typeface="Open Sans"/>
                </a:rPr>
                <a:t>Planificaciones a mano</a:t>
              </a:r>
            </a:p>
          </p:txBody>
        </p:sp>
      </p:grpSp>
      <p:pic>
        <p:nvPicPr>
          <p:cNvPr id="19" name="Picture 2" descr="Microsoft Excel Logo - PNG y Vector">
            <a:extLst>
              <a:ext uri="{FF2B5EF4-FFF2-40B4-BE49-F238E27FC236}">
                <a16:creationId xmlns:a16="http://schemas.microsoft.com/office/drawing/2014/main" id="{66B2EEDA-FD84-49AE-B487-441A733A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236" y="3108754"/>
            <a:ext cx="3139735" cy="313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D21C3820-D7FA-4413-B8BB-20A3E02C4FB4}"/>
              </a:ext>
            </a:extLst>
          </p:cNvPr>
          <p:cNvSpPr txBox="1"/>
          <p:nvPr/>
        </p:nvSpPr>
        <p:spPr>
          <a:xfrm rot="-5400000">
            <a:off x="-1966949" y="6698416"/>
            <a:ext cx="5595058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44" dirty="0">
                <a:solidFill>
                  <a:srgbClr val="F4F6FC"/>
                </a:solidFill>
                <a:latin typeface="Open Sans"/>
              </a:rPr>
              <a:t>ÑAMPI• 2020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8902AA0-11F4-4A7B-AC56-E0F86063B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79" y="405037"/>
            <a:ext cx="2247900" cy="22479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BFAF1F7-ECA7-4078-A425-E5B0139452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20" r="27273" b="41332"/>
          <a:stretch/>
        </p:blipFill>
        <p:spPr>
          <a:xfrm rot="16200000">
            <a:off x="-1163174" y="1175295"/>
            <a:ext cx="4052969" cy="17023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9854"/>
            <a:ext cx="1714500" cy="3588608"/>
          </a:xfrm>
          <a:prstGeom prst="rect">
            <a:avLst/>
          </a:prstGeom>
          <a:solidFill>
            <a:srgbClr val="233DFF"/>
          </a:solidFill>
        </p:spPr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EDF062-078F-4E8A-8328-83A61F414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9" y="0"/>
            <a:ext cx="19420885" cy="102870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93B637A8-1477-4277-958E-19C77327B9FA}"/>
              </a:ext>
            </a:extLst>
          </p:cNvPr>
          <p:cNvSpPr txBox="1"/>
          <p:nvPr/>
        </p:nvSpPr>
        <p:spPr>
          <a:xfrm rot="-5400000">
            <a:off x="-1966949" y="6698416"/>
            <a:ext cx="5595058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44" dirty="0">
                <a:solidFill>
                  <a:srgbClr val="F4F6FC"/>
                </a:solidFill>
                <a:latin typeface="Open Sans"/>
              </a:rPr>
              <a:t>ÑAMPI• 2020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B751BD0-4E67-4BC3-B7AD-0E39A00A6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79" y="405037"/>
            <a:ext cx="2247900" cy="2247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B789BF-188A-424A-9506-92AF692CDD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20" r="27273" b="41332"/>
          <a:stretch/>
        </p:blipFill>
        <p:spPr>
          <a:xfrm rot="16200000">
            <a:off x="-1163174" y="1175295"/>
            <a:ext cx="4052969" cy="17023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7200" y="-723900"/>
            <a:ext cx="723901" cy="11010900"/>
          </a:xfrm>
          <a:prstGeom prst="rect">
            <a:avLst/>
          </a:prstGeom>
          <a:solidFill>
            <a:srgbClr val="233D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rcRect l="3262" r="3262"/>
          <a:stretch>
            <a:fillRect/>
          </a:stretch>
        </p:blipFill>
        <p:spPr>
          <a:xfrm>
            <a:off x="9330603" y="118404"/>
            <a:ext cx="8929688" cy="6096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412521" y="7297007"/>
            <a:ext cx="15462958" cy="1400432"/>
            <a:chOff x="0" y="0"/>
            <a:chExt cx="20617277" cy="1867243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20617277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252" dirty="0">
                  <a:solidFill>
                    <a:srgbClr val="F4F6FC"/>
                  </a:solidFill>
                  <a:latin typeface="Open Sans Bold"/>
                </a:rPr>
                <a:t>ALGORITMOS PERSONALIZADOS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57732"/>
              <a:ext cx="20617277" cy="709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60" dirty="0" err="1">
                  <a:solidFill>
                    <a:srgbClr val="F4F6FC"/>
                  </a:solidFill>
                  <a:latin typeface="Open Sans"/>
                </a:rPr>
                <a:t>Creación</a:t>
              </a:r>
              <a:r>
                <a:rPr lang="en-US" sz="3000" spc="60" dirty="0">
                  <a:solidFill>
                    <a:srgbClr val="F4F6FC"/>
                  </a:solidFill>
                  <a:latin typeface="Open Sans"/>
                </a:rPr>
                <a:t> de </a:t>
              </a:r>
              <a:r>
                <a:rPr lang="en-US" sz="3000" spc="60" dirty="0" err="1">
                  <a:solidFill>
                    <a:srgbClr val="F4F6FC"/>
                  </a:solidFill>
                  <a:latin typeface="Open Sans"/>
                </a:rPr>
                <a:t>economía</a:t>
              </a:r>
              <a:r>
                <a:rPr lang="en-US" sz="3000" spc="60" dirty="0">
                  <a:solidFill>
                    <a:srgbClr val="F4F6FC"/>
                  </a:solidFill>
                  <a:latin typeface="Open Sans"/>
                </a:rPr>
                <a:t> </a:t>
              </a:r>
              <a:r>
                <a:rPr lang="en-US" sz="3000" spc="60" dirty="0" err="1">
                  <a:solidFill>
                    <a:srgbClr val="F4F6FC"/>
                  </a:solidFill>
                  <a:latin typeface="Open Sans"/>
                </a:rPr>
                <a:t>colaborativa</a:t>
              </a:r>
              <a:endParaRPr lang="en-US" sz="3000" spc="60" dirty="0">
                <a:solidFill>
                  <a:srgbClr val="F4F6FC"/>
                </a:solidFill>
                <a:latin typeface="Open Sans"/>
              </a:endParaRP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CB6A595-D13B-462C-889F-5290A28AD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1" y="0"/>
            <a:ext cx="12190709" cy="62144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EA87CE-061D-4919-820C-B06A139ED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79" y="405037"/>
            <a:ext cx="2247900" cy="22479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2EBB1C02-4466-4A9A-A29C-48C883EA3002}"/>
              </a:ext>
            </a:extLst>
          </p:cNvPr>
          <p:cNvSpPr txBox="1"/>
          <p:nvPr/>
        </p:nvSpPr>
        <p:spPr>
          <a:xfrm>
            <a:off x="7054568" y="7419785"/>
            <a:ext cx="13481758" cy="202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2"/>
              </a:lnSpc>
            </a:pPr>
            <a:r>
              <a:rPr lang="en-US" sz="14400" spc="-288" dirty="0">
                <a:solidFill>
                  <a:srgbClr val="F4F6FC"/>
                </a:solidFill>
                <a:latin typeface="Open Sans Bold"/>
              </a:rPr>
              <a:t>ÑAMPI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9854"/>
            <a:ext cx="1714500" cy="3588608"/>
          </a:xfrm>
          <a:prstGeom prst="rect">
            <a:avLst/>
          </a:prstGeom>
          <a:solidFill>
            <a:srgbClr val="233DFF"/>
          </a:solidFill>
        </p:spPr>
      </p:sp>
      <p:sp>
        <p:nvSpPr>
          <p:cNvPr id="4" name="AutoShape 4"/>
          <p:cNvSpPr/>
          <p:nvPr/>
        </p:nvSpPr>
        <p:spPr>
          <a:xfrm>
            <a:off x="1714500" y="-228600"/>
            <a:ext cx="6896100" cy="11087100"/>
          </a:xfrm>
          <a:prstGeom prst="rect">
            <a:avLst/>
          </a:prstGeom>
          <a:solidFill>
            <a:srgbClr val="F4F6FC">
              <a:alpha val="9803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2542114" y="3726656"/>
            <a:ext cx="5366458" cy="2299271"/>
            <a:chOff x="0" y="0"/>
            <a:chExt cx="7155277" cy="306569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7155277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4F6FC"/>
                  </a:solidFill>
                  <a:latin typeface="Open Sans Bold"/>
                </a:rPr>
                <a:t>ÑAMPI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30450"/>
              <a:ext cx="7155277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252" dirty="0">
                  <a:solidFill>
                    <a:srgbClr val="F4F6FC"/>
                  </a:solidFill>
                  <a:latin typeface="Open Sans Bold"/>
                </a:rPr>
                <a:t>FASES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88242" y="1895475"/>
            <a:ext cx="4071058" cy="167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s-EC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Ruteo y geolocalización de paquetería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86900" y="1066800"/>
            <a:ext cx="2286000" cy="22860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188242" y="4829175"/>
            <a:ext cx="407105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s-EC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Perfilamiento de clientes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86900" y="4000500"/>
            <a:ext cx="2286000" cy="22860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188242" y="7800975"/>
            <a:ext cx="4071058" cy="11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s-EC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Mercadeo personalizado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486900" y="6972300"/>
            <a:ext cx="2286000" cy="228600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AE705BEC-A940-4DB0-91DE-368FCD99CFCB}"/>
              </a:ext>
            </a:extLst>
          </p:cNvPr>
          <p:cNvSpPr/>
          <p:nvPr/>
        </p:nvSpPr>
        <p:spPr>
          <a:xfrm>
            <a:off x="9591626" y="1028700"/>
            <a:ext cx="2076545" cy="2286000"/>
          </a:xfrm>
          <a:prstGeom prst="ellipse">
            <a:avLst/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 l="-36000" r="-36000"/>
            </a:stretch>
          </a:blipFill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ADDB719-81F9-4950-ADC6-FB3B5F69E985}"/>
              </a:ext>
            </a:extLst>
          </p:cNvPr>
          <p:cNvSpPr/>
          <p:nvPr/>
        </p:nvSpPr>
        <p:spPr>
          <a:xfrm>
            <a:off x="9605481" y="4169330"/>
            <a:ext cx="2035479" cy="1948340"/>
          </a:xfrm>
          <a:prstGeom prst="ellipse">
            <a:avLst/>
          </a:prstGeom>
          <a:blipFill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BB9ADCD-AE37-46A9-8DD2-85DBAE7623BF}"/>
              </a:ext>
            </a:extLst>
          </p:cNvPr>
          <p:cNvSpPr/>
          <p:nvPr/>
        </p:nvSpPr>
        <p:spPr>
          <a:xfrm>
            <a:off x="9670472" y="7055427"/>
            <a:ext cx="1901215" cy="1988127"/>
          </a:xfrm>
          <a:prstGeom prst="ellipse">
            <a:avLst/>
          </a:prstGeom>
          <a:blipFill rotWithShape="1">
            <a:blip r:embed="rId6"/>
            <a:srcRect/>
            <a:stretch>
              <a:fillRect l="-25000" r="-25000"/>
            </a:stretch>
          </a:blipFill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FCF082E3-63B7-4487-B456-04D53762B14F}"/>
              </a:ext>
            </a:extLst>
          </p:cNvPr>
          <p:cNvSpPr txBox="1"/>
          <p:nvPr/>
        </p:nvSpPr>
        <p:spPr>
          <a:xfrm rot="-5400000">
            <a:off x="-1966949" y="6698416"/>
            <a:ext cx="5595058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44" dirty="0">
                <a:solidFill>
                  <a:srgbClr val="F4F6FC"/>
                </a:solidFill>
                <a:latin typeface="Open Sans"/>
              </a:rPr>
              <a:t>ÑAMPI• 2020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5784551-FC27-4DC5-9A29-013B9D89A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79" y="405037"/>
            <a:ext cx="2247900" cy="22479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2EB094-0AD3-4428-943F-E429B958C1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20" r="27273" b="41332"/>
          <a:stretch/>
        </p:blipFill>
        <p:spPr>
          <a:xfrm rot="16200000">
            <a:off x="-1163174" y="1175295"/>
            <a:ext cx="4052969" cy="17023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20200" y="-304800"/>
            <a:ext cx="9258300" cy="10591800"/>
          </a:xfrm>
          <a:prstGeom prst="rect">
            <a:avLst/>
          </a:prstGeom>
          <a:solidFill>
            <a:srgbClr val="F4F6FC">
              <a:alpha val="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-457200" y="-723900"/>
            <a:ext cx="723901" cy="11010900"/>
          </a:xfrm>
          <a:prstGeom prst="rect">
            <a:avLst/>
          </a:prstGeom>
          <a:solidFill>
            <a:srgbClr val="233DFF"/>
          </a:solidFill>
        </p:spPr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78E1F86-4C70-47B5-A09E-CEF4E7EA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20" y="571500"/>
            <a:ext cx="11844759" cy="88392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7E76A03-C9A7-4914-937E-3FAD117F7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79" y="405037"/>
            <a:ext cx="22479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" r="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20200" y="-304800"/>
            <a:ext cx="9258300" cy="10591800"/>
          </a:xfrm>
          <a:prstGeom prst="rect">
            <a:avLst/>
          </a:prstGeom>
          <a:solidFill>
            <a:srgbClr val="F4F6FC">
              <a:alpha val="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-457200" y="-723900"/>
            <a:ext cx="723901" cy="11010900"/>
          </a:xfrm>
          <a:prstGeom prst="rect">
            <a:avLst/>
          </a:prstGeom>
          <a:solidFill>
            <a:srgbClr val="233DFF"/>
          </a:solidFill>
        </p:spPr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CE6A7C7-0485-4947-A776-ADEE711780E0}"/>
              </a:ext>
            </a:extLst>
          </p:cNvPr>
          <p:cNvCxnSpPr>
            <a:cxnSpLocks/>
          </p:cNvCxnSpPr>
          <p:nvPr/>
        </p:nvCxnSpPr>
        <p:spPr>
          <a:xfrm>
            <a:off x="1821873" y="4416536"/>
            <a:ext cx="160020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AD2D343-E16C-4413-8DDA-B7942C351AE3}"/>
              </a:ext>
            </a:extLst>
          </p:cNvPr>
          <p:cNvCxnSpPr>
            <a:cxnSpLocks/>
          </p:cNvCxnSpPr>
          <p:nvPr/>
        </p:nvCxnSpPr>
        <p:spPr>
          <a:xfrm>
            <a:off x="1905000" y="7540736"/>
            <a:ext cx="160020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BE75AAFE-D09B-47CF-A2D1-07EBB7137844}"/>
              </a:ext>
            </a:extLst>
          </p:cNvPr>
          <p:cNvSpPr/>
          <p:nvPr/>
        </p:nvSpPr>
        <p:spPr>
          <a:xfrm>
            <a:off x="2050473" y="1673336"/>
            <a:ext cx="914400" cy="914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E8CF34-F63A-406A-87F4-1153C8771780}"/>
              </a:ext>
            </a:extLst>
          </p:cNvPr>
          <p:cNvSpPr txBox="1"/>
          <p:nvPr/>
        </p:nvSpPr>
        <p:spPr>
          <a:xfrm>
            <a:off x="7643085" y="591196"/>
            <a:ext cx="324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CLUSTERS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61C3E21-18CC-410E-BF14-2780A0202B2D}"/>
              </a:ext>
            </a:extLst>
          </p:cNvPr>
          <p:cNvSpPr txBox="1"/>
          <p:nvPr/>
        </p:nvSpPr>
        <p:spPr>
          <a:xfrm>
            <a:off x="4184073" y="1673336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entury Gothic" panose="020B0502020202020204" pitchFamily="34" charset="0"/>
              </a:rPr>
              <a:t>USUARIO 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A8457CB-1279-4ACC-9914-0C7CDAD8F564}"/>
              </a:ext>
            </a:extLst>
          </p:cNvPr>
          <p:cNvSpPr txBox="1"/>
          <p:nvPr/>
        </p:nvSpPr>
        <p:spPr>
          <a:xfrm>
            <a:off x="6557966" y="1692202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52482BA-11FD-4125-B152-2D74890664D5}"/>
              </a:ext>
            </a:extLst>
          </p:cNvPr>
          <p:cNvSpPr txBox="1"/>
          <p:nvPr/>
        </p:nvSpPr>
        <p:spPr>
          <a:xfrm>
            <a:off x="4192799" y="256952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entury Gothic" panose="020B0502020202020204" pitchFamily="34" charset="0"/>
              </a:rPr>
              <a:t>USUARIO C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B429C6A-14BF-44FD-83F4-ABCA3445E5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64" y="1485900"/>
            <a:ext cx="627791" cy="62779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A58D3E9-8531-487D-A71D-B7FBCB9C0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64" y="1929025"/>
            <a:ext cx="627791" cy="62779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C7C3A10-BC91-4714-9BFC-CBF10FA583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64" y="2440291"/>
            <a:ext cx="627791" cy="62779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62032D6-089F-4A1B-9BD9-385F596A2DFB}"/>
              </a:ext>
            </a:extLst>
          </p:cNvPr>
          <p:cNvSpPr txBox="1"/>
          <p:nvPr/>
        </p:nvSpPr>
        <p:spPr>
          <a:xfrm>
            <a:off x="4197928" y="207511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entury Gothic" panose="020B0502020202020204" pitchFamily="34" charset="0"/>
              </a:rPr>
              <a:t>USUARIO B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526D2D5-BE1E-48BC-BA83-1F6F944775FB}"/>
              </a:ext>
            </a:extLst>
          </p:cNvPr>
          <p:cNvSpPr txBox="1"/>
          <p:nvPr/>
        </p:nvSpPr>
        <p:spPr>
          <a:xfrm>
            <a:off x="14098230" y="2168076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En hasta 4 intentos.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En su domicilio.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Lo recibe por la media tarde.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4"/>
                </a:solidFill>
                <a:latin typeface="Century Gothic" panose="020B0502020202020204" pitchFamily="34" charset="0"/>
              </a:rPr>
              <a:t>Los primeros días de la semana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2DCBEF9-72EE-451F-A581-2C2BED4C0F7A}"/>
              </a:ext>
            </a:extLst>
          </p:cNvPr>
          <p:cNvSpPr/>
          <p:nvPr/>
        </p:nvSpPr>
        <p:spPr>
          <a:xfrm>
            <a:off x="9921609" y="1790539"/>
            <a:ext cx="914400" cy="9144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CF844C9-00D4-4E51-99D3-4B9C17A4AE5B}"/>
              </a:ext>
            </a:extLst>
          </p:cNvPr>
          <p:cNvSpPr txBox="1"/>
          <p:nvPr/>
        </p:nvSpPr>
        <p:spPr>
          <a:xfrm>
            <a:off x="12055209" y="179053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entury Gothic" panose="020B0502020202020204" pitchFamily="34" charset="0"/>
              </a:rPr>
              <a:t>USUARIO D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16A2D81-8A8A-47C8-AABA-9AD2A12B6E4F}"/>
              </a:ext>
            </a:extLst>
          </p:cNvPr>
          <p:cNvSpPr txBox="1"/>
          <p:nvPr/>
        </p:nvSpPr>
        <p:spPr>
          <a:xfrm>
            <a:off x="14429102" y="1809405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4DC336B-7A57-46C8-93B3-CE227E88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00" y="1603103"/>
            <a:ext cx="627791" cy="62779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5E5B6F8-BF65-4BEA-B7C2-157F0B62A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00" y="2046228"/>
            <a:ext cx="627791" cy="62779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81E7694-82E8-40D0-81D5-36F2188AEE5E}"/>
              </a:ext>
            </a:extLst>
          </p:cNvPr>
          <p:cNvSpPr txBox="1"/>
          <p:nvPr/>
        </p:nvSpPr>
        <p:spPr>
          <a:xfrm>
            <a:off x="12069064" y="2192321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entury Gothic" panose="020B0502020202020204" pitchFamily="34" charset="0"/>
              </a:rPr>
              <a:t>USUARIO G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7C6BAC4-5BC2-4B9D-A445-46D547DF4A98}"/>
              </a:ext>
            </a:extLst>
          </p:cNvPr>
          <p:cNvSpPr txBox="1"/>
          <p:nvPr/>
        </p:nvSpPr>
        <p:spPr>
          <a:xfrm>
            <a:off x="6046395" y="2074814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En un solo intento.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En su lugar de trabajo.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Envía documentos.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Lo recibe por la mañana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Los primeros días de la semana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A10FB4B-5A10-4593-B5A7-0BBD6193D047}"/>
              </a:ext>
            </a:extLst>
          </p:cNvPr>
          <p:cNvSpPr txBox="1"/>
          <p:nvPr/>
        </p:nvSpPr>
        <p:spPr>
          <a:xfrm>
            <a:off x="6254803" y="5065631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En hasta 3 intentos.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En su domicilio.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Envía paquetes medianos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Lo recibe por la tarde.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Los últimos días de la semana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B966337A-54D0-46AC-9061-1A961E58768B}"/>
              </a:ext>
            </a:extLst>
          </p:cNvPr>
          <p:cNvSpPr/>
          <p:nvPr/>
        </p:nvSpPr>
        <p:spPr>
          <a:xfrm>
            <a:off x="2078182" y="4688094"/>
            <a:ext cx="914400" cy="914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322187C-5206-47A9-AEAB-2C35F98C042A}"/>
              </a:ext>
            </a:extLst>
          </p:cNvPr>
          <p:cNvSpPr txBox="1"/>
          <p:nvPr/>
        </p:nvSpPr>
        <p:spPr>
          <a:xfrm>
            <a:off x="6585675" y="4706960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EF079D4E-8F7C-40A3-A2A8-D4E33083A3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73" y="4943783"/>
            <a:ext cx="627791" cy="627791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78B0B6D-41EC-4A3A-B27E-68ADFC977F44}"/>
              </a:ext>
            </a:extLst>
          </p:cNvPr>
          <p:cNvSpPr txBox="1"/>
          <p:nvPr/>
        </p:nvSpPr>
        <p:spPr>
          <a:xfrm>
            <a:off x="4225637" y="508987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entury Gothic" panose="020B0502020202020204" pitchFamily="34" charset="0"/>
              </a:rPr>
              <a:t>USUARIO F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978835D-7978-45DD-83C2-339EDF75B20D}"/>
              </a:ext>
            </a:extLst>
          </p:cNvPr>
          <p:cNvSpPr txBox="1"/>
          <p:nvPr/>
        </p:nvSpPr>
        <p:spPr>
          <a:xfrm>
            <a:off x="14098230" y="5049561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En hasta 3 intentos.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En su domicilio.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Envía paquetes medianos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Lo recibe por la tarde.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Los últimos días de la semana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896308E-D5C6-4497-8ACC-9553B7C308D5}"/>
              </a:ext>
            </a:extLst>
          </p:cNvPr>
          <p:cNvSpPr/>
          <p:nvPr/>
        </p:nvSpPr>
        <p:spPr>
          <a:xfrm>
            <a:off x="9921609" y="4672024"/>
            <a:ext cx="914400" cy="914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251BF71-982E-4FB1-81DD-F552BE93A664}"/>
              </a:ext>
            </a:extLst>
          </p:cNvPr>
          <p:cNvSpPr txBox="1"/>
          <p:nvPr/>
        </p:nvSpPr>
        <p:spPr>
          <a:xfrm>
            <a:off x="14429102" y="4690890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CC2D92F-1837-476F-A6A2-EA8649F24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00" y="4927713"/>
            <a:ext cx="627791" cy="627791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90A5688C-4407-4964-901F-829CCDC5A707}"/>
              </a:ext>
            </a:extLst>
          </p:cNvPr>
          <p:cNvSpPr txBox="1"/>
          <p:nvPr/>
        </p:nvSpPr>
        <p:spPr>
          <a:xfrm>
            <a:off x="12069064" y="5073806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entury Gothic" panose="020B0502020202020204" pitchFamily="34" charset="0"/>
              </a:rPr>
              <a:t>USUARIO E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5F02CEA-5D10-4BE0-8D9B-91E19D9E1DD4}"/>
              </a:ext>
            </a:extLst>
          </p:cNvPr>
          <p:cNvSpPr/>
          <p:nvPr/>
        </p:nvSpPr>
        <p:spPr>
          <a:xfrm>
            <a:off x="9782318" y="7652617"/>
            <a:ext cx="914400" cy="914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A485407-A4BC-4EF2-9132-A722E3BACAC5}"/>
              </a:ext>
            </a:extLst>
          </p:cNvPr>
          <p:cNvSpPr txBox="1"/>
          <p:nvPr/>
        </p:nvSpPr>
        <p:spPr>
          <a:xfrm>
            <a:off x="11647474" y="7740485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CARACTERISTICAS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72436438-25DF-4035-9E1F-634E23262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090" y="7653102"/>
            <a:ext cx="627791" cy="627791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F0AF4473-F7CE-4533-915E-49881EAF6986}"/>
              </a:ext>
            </a:extLst>
          </p:cNvPr>
          <p:cNvSpPr txBox="1"/>
          <p:nvPr/>
        </p:nvSpPr>
        <p:spPr>
          <a:xfrm>
            <a:off x="8875463" y="808024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CFD00C6-2D28-473F-BC5D-8B084443C926}"/>
              </a:ext>
            </a:extLst>
          </p:cNvPr>
          <p:cNvSpPr txBox="1"/>
          <p:nvPr/>
        </p:nvSpPr>
        <p:spPr>
          <a:xfrm>
            <a:off x="14395881" y="759654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Suele recibir el paquete: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En hasta 6 intentos.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Envía paquetes medianos.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Envía documentos.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Lo recibe por la media mañana.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>
                <a:solidFill>
                  <a:schemeClr val="accent1"/>
                </a:solidFill>
                <a:latin typeface="Century Gothic" panose="020B0502020202020204" pitchFamily="34" charset="0"/>
              </a:rPr>
              <a:t>Los últimos días de la semana</a:t>
            </a:r>
          </a:p>
        </p:txBody>
      </p:sp>
    </p:spTree>
    <p:extLst>
      <p:ext uri="{BB962C8B-B14F-4D97-AF65-F5344CB8AC3E}">
        <p14:creationId xmlns:p14="http://schemas.microsoft.com/office/powerpoint/2010/main" val="1934638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453</Words>
  <Application>Microsoft Office PowerPoint</Application>
  <PresentationFormat>Personalizado</PresentationFormat>
  <Paragraphs>141</Paragraphs>
  <Slides>12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Wingdings</vt:lpstr>
      <vt:lpstr>Calibri</vt:lpstr>
      <vt:lpstr>Open Sans</vt:lpstr>
      <vt:lpstr>Open Sans Bold</vt:lpstr>
      <vt:lpstr>Arial</vt:lpstr>
      <vt:lpstr>Century Gothic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ZimCore Hubs</dc:title>
  <cp:lastModifiedBy>andrea escobar</cp:lastModifiedBy>
  <cp:revision>38</cp:revision>
  <dcterms:created xsi:type="dcterms:W3CDTF">2006-08-16T00:00:00Z</dcterms:created>
  <dcterms:modified xsi:type="dcterms:W3CDTF">2020-06-12T02:18:08Z</dcterms:modified>
  <dc:identifier>DAD-CDEYqOs</dc:identifier>
</cp:coreProperties>
</file>